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93" r:id="rId3"/>
    <p:sldId id="300" r:id="rId4"/>
    <p:sldId id="256" r:id="rId5"/>
    <p:sldId id="258" r:id="rId6"/>
    <p:sldId id="286" r:id="rId7"/>
    <p:sldId id="287" r:id="rId8"/>
    <p:sldId id="259" r:id="rId9"/>
    <p:sldId id="260" r:id="rId10"/>
    <p:sldId id="275" r:id="rId11"/>
    <p:sldId id="280" r:id="rId12"/>
    <p:sldId id="265" r:id="rId13"/>
    <p:sldId id="279" r:id="rId14"/>
    <p:sldId id="266" r:id="rId15"/>
    <p:sldId id="267" r:id="rId16"/>
    <p:sldId id="292" r:id="rId17"/>
    <p:sldId id="290" r:id="rId18"/>
    <p:sldId id="284" r:id="rId19"/>
    <p:sldId id="298" r:id="rId20"/>
    <p:sldId id="295" r:id="rId21"/>
    <p:sldId id="299" r:id="rId22"/>
    <p:sldId id="278" r:id="rId23"/>
    <p:sldId id="281" r:id="rId24"/>
    <p:sldId id="297" r:id="rId25"/>
    <p:sldId id="282" r:id="rId26"/>
    <p:sldId id="277" r:id="rId27"/>
    <p:sldId id="269" r:id="rId28"/>
    <p:sldId id="274" r:id="rId29"/>
    <p:sldId id="261" r:id="rId30"/>
    <p:sldId id="283" r:id="rId31"/>
    <p:sldId id="262" r:id="rId32"/>
    <p:sldId id="263" r:id="rId33"/>
    <p:sldId id="271" r:id="rId34"/>
    <p:sldId id="272" r:id="rId35"/>
    <p:sldId id="264" r:id="rId36"/>
    <p:sldId id="268" r:id="rId37"/>
    <p:sldId id="285" r:id="rId38"/>
    <p:sldId id="296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173" autoAdjust="0"/>
  </p:normalViewPr>
  <p:slideViewPr>
    <p:cSldViewPr snapToGrid="0">
      <p:cViewPr varScale="1">
        <p:scale>
          <a:sx n="105" d="100"/>
          <a:sy n="105" d="100"/>
        </p:scale>
        <p:origin x="7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B8214-4C3A-4F7B-AC75-6EECB55492B6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D5576-C9DC-4ECA-9959-1B5720D376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759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final lab…</a:t>
            </a:r>
          </a:p>
          <a:p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topik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rental</a:t>
            </a:r>
            <a:r>
              <a:rPr lang="de-DE" dirty="0"/>
              <a:t> </a:t>
            </a:r>
            <a:r>
              <a:rPr lang="de-DE" dirty="0" err="1"/>
              <a:t>prices</a:t>
            </a:r>
            <a:r>
              <a:rPr lang="de-DE" dirty="0"/>
              <a:t> in </a:t>
            </a:r>
            <a:r>
              <a:rPr lang="de-DE" dirty="0" err="1"/>
              <a:t>berlin</a:t>
            </a:r>
            <a:r>
              <a:rPr lang="de-DE" dirty="0"/>
              <a:t> and </a:t>
            </a:r>
            <a:r>
              <a:rPr lang="de-DE" dirty="0" err="1"/>
              <a:t>germany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0533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50% of the apartments in the dataset were built between 1950 and 1996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2646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MLP Regressor (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neural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network)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performs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best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with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an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acuracy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of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79%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The Random Forest Regressor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performs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best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on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predicting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the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price_class</a:t>
            </a:r>
            <a:endParaRPr lang="de-DE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I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calculated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the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avg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Distance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from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the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target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to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the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predicted</a:t>
            </a:r>
            <a:r>
              <a:rPr lang="de-DE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de-DE" b="1" i="0" dirty="0" err="1">
                <a:solidFill>
                  <a:srgbClr val="000000"/>
                </a:solidFill>
                <a:effectLst/>
                <a:latin typeface="Helvetica Neue"/>
              </a:rPr>
              <a:t>value</a:t>
            </a:r>
            <a:endParaRPr lang="de-DE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55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>
                <a:effectLst/>
                <a:latin typeface="Congenial Black" panose="020B0604020202020204" pitchFamily="2" charset="0"/>
              </a:rPr>
              <a:t>The housing market remains tense in Germany. Analyzing data can help people make the right decisions.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786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18%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fall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priceclass</a:t>
            </a:r>
            <a:r>
              <a:rPr lang="de-DE" dirty="0"/>
              <a:t> 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35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Finding 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avordebel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apartment is very hard here in Germany like you can see in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gravic</a:t>
            </a:r>
            <a:endParaRPr lang="en-US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graphic includes the eight German cities in which rents rose the most between 2009 and 2019.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development of gross wages and salaries is included for comparison.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You can see that the rent prices increase most in berlin by 104 % in 10 years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So I want to have an overview of what is going on…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335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 created 11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jupyter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notebooks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41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to calculate the price per square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metre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combined these two columns and then created price classes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Lets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dataet</a:t>
            </a:r>
            <a:r>
              <a:rPr lang="de-DE" dirty="0"/>
              <a:t>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9382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over 40% of the data came from north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rhine-westphalia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and saxony. the remaining 60% are data from the other federal states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3087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price per square meter is highest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hamburg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followed by berlin and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bavaria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630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Avg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rent</a:t>
            </a:r>
            <a:r>
              <a:rPr lang="de-DE" dirty="0"/>
              <a:t> in </a:t>
            </a:r>
            <a:r>
              <a:rPr lang="de-DE" dirty="0" err="1"/>
              <a:t>germany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10.76 Euro/m²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7514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50%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rents</a:t>
            </a:r>
            <a:r>
              <a:rPr lang="de-DE" dirty="0"/>
              <a:t> </a:t>
            </a:r>
            <a:r>
              <a:rPr lang="de-DE" dirty="0" err="1"/>
              <a:t>spans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340 and 800 </a:t>
            </a:r>
            <a:r>
              <a:rPr lang="de-DE" dirty="0" err="1"/>
              <a:t>euro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1636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50% of the living area spans between 54 and 87m²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D5576-C9DC-4ECA-9959-1B5720D3765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95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3EDCF7-0726-BF52-919C-4D071582F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3DA7B1E-483F-B508-526B-2321CB02C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556A66-5BD0-ACCE-26ED-4603C0A80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867529-754B-7B48-CD81-0BB87F631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E4B70D-6D20-D380-CAB4-7B140285F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93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30011B-DD85-F6C9-2CA5-5B7B1BC06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08BED2A-C0F5-5660-4F55-96005F85B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8D9CBD-3DDF-1CDF-E1D4-BA36E70A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F802B7-5A34-1BBD-7F7E-0125E757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29E306-B972-5F11-BEC3-A198D37F6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02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80D90C0-08E6-7664-4155-387BA45420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93D0680-E41F-BD1C-2312-E442B7D72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A7D256-1AD3-E576-263D-4C37CCF3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EC33732-6E1A-00F9-814A-73CE54438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7FAF21-149E-20AA-0B1D-87B360C0F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5867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0F4171-7F59-F4B4-4E8C-85B37456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3E5580-32A1-2D62-162A-3037F0771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7F36A0-8BEF-F813-5878-BDE35A437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FB8853-B0F7-FE76-AD62-79F6272AB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CAE0D3-5BCB-9DE1-73B2-72193C5AB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822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B8225-361C-C5D2-6871-A493B20DA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DB82C43-2721-03DB-2EB5-FEB4EEC35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AA6A30-8D47-4595-6B5E-BDE378804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77F8DE-C8E7-16F6-873B-B2F3660FB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29CE8C-2554-8BA1-431C-555D6FE4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2972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C691-AA46-4A37-01BF-80095DD02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8F00B1-E1EB-86E8-9055-41CFFA783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5151C75-9140-A474-79B9-7960245D0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840F94-74B2-C5B6-6759-3591E0357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C4234F-48CE-EA7C-530A-6CB51E571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FB7463-E241-82DB-D40D-E62F950D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51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679B67-B6B1-65D5-E096-45A3B8364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3D6CC5-D78A-E68A-6CF2-F90C9AB75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BB0AB0-5600-EFCA-DAFB-8436E2591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5A88B9-2EC8-0895-C8B9-FC76999D5B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6CEC5EB-0219-DD96-A3D3-ABF55FC8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D66BDE-BBB7-95EE-8F79-64610A482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1B64301-9A26-4648-AB1F-FB538BF4E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6836292-3C44-841B-FAAB-73F061671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33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AF7A2C-2FBB-6455-8545-1ABC928A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666BDDB-CB3A-9F91-248D-B56F7E411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A79747-21CD-31F0-17CD-0934EBED8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BC9730-7B9B-89FC-BBEF-E23E14D1C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44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57A2B4F-BE81-9F36-6558-AC8E3F257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9632D05-0083-7116-D7AD-BB4FAEC80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620EDC-AB46-F76D-4BDA-A7538C50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10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45CA0-2A12-B4B7-7B7C-AB9F9444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A6E1A2-F14B-CFA0-7969-CABC3C94C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CCE4D9-480B-3B45-8BFF-6CFF8BF34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09122E-855A-EA13-A3B0-B3CE9AC11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4EC580-71D7-6A3D-61E0-1345ABEF9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94ADC92-B4BF-A991-A5D0-10539F37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1864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7B5AC3-E809-D02B-A2A3-18BE6D4F6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5705091-FEBE-F4B8-5534-2B1FB0C9AE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ACA0477-A895-8AE1-BDD2-8C5E3F397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81F422-4F6F-3356-C1C5-EFE244E6C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4A95-EEEC-472E-AC65-2FE3848EC46A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423CBF-473D-94D8-B15E-B8A0AC539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46589D-C2C3-E53B-4C71-01A8FEDC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2382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4444A0C-C522-22F4-4B64-7233807C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1BC788-3B60-DB79-0599-990014ECF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A0FFFC-813C-32DC-F0D1-E99A66237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4A95-EEEC-472E-AC65-2FE3848EC46A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938590-7A5C-4144-BFB7-1383B1FB2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E21F2C-5045-3D94-0933-A2C3B831F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57E11-E082-47B1-952E-0279E3A9FB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21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sz="5400" dirty="0">
                <a:solidFill>
                  <a:srgbClr val="000000"/>
                </a:solidFill>
                <a:latin typeface="Nueva Std" panose="020B0503070504090203" pitchFamily="34" charset="0"/>
              </a:rPr>
              <a:t>Apartment rental offers in Germany</a:t>
            </a:r>
          </a:p>
        </p:txBody>
      </p:sp>
      <p:pic>
        <p:nvPicPr>
          <p:cNvPr id="6" name="Grafik 5" descr="Ein Bild, das Kalender enthält.&#10;&#10;Automatisch generierte Beschreibung">
            <a:extLst>
              <a:ext uri="{FF2B5EF4-FFF2-40B4-BE49-F238E27FC236}">
                <a16:creationId xmlns:a16="http://schemas.microsoft.com/office/drawing/2014/main" id="{E43DCC2C-C3EF-B83F-4264-82F341FE7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0418">
            <a:off x="3789049" y="455390"/>
            <a:ext cx="8943306" cy="67948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508C7F2-5965-A5AA-66E7-AE28CBA40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01" y="2323321"/>
            <a:ext cx="3400263" cy="340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69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9282F571-752C-1F4B-39CB-20C23FD2A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5" y="59908"/>
            <a:ext cx="10245012" cy="679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44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9282F571-752C-1F4B-39CB-20C23FD2A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5" y="59908"/>
            <a:ext cx="10245012" cy="679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68E0AB0E-9C85-5EDF-D039-D80B776C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550" y="970383"/>
            <a:ext cx="7799450" cy="517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954E27A3-A0B7-BDDA-6CD4-E4AB59C7D1B3}"/>
              </a:ext>
            </a:extLst>
          </p:cNvPr>
          <p:cNvSpPr txBox="1">
            <a:spLocks/>
          </p:cNvSpPr>
          <p:nvPr/>
        </p:nvSpPr>
        <p:spPr>
          <a:xfrm>
            <a:off x="3847322" y="2636139"/>
            <a:ext cx="9144000" cy="8228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40% </a:t>
            </a:r>
            <a:r>
              <a:rPr lang="de-DE" dirty="0" err="1">
                <a:solidFill>
                  <a:srgbClr val="000000"/>
                </a:solidFill>
                <a:latin typeface="Nueva Std" panose="020B0503070504090203" pitchFamily="34" charset="0"/>
              </a:rPr>
              <a:t>higher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 </a:t>
            </a:r>
          </a:p>
          <a:p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in Berlin</a:t>
            </a:r>
            <a:endParaRPr lang="de-DE" dirty="0">
              <a:latin typeface="Nueva Std" panose="020B050307050409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326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F441E65-80F3-5460-A8ED-FAD8356E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47725"/>
            <a:ext cx="11277600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452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F441E65-80F3-5460-A8ED-FAD8356E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47725"/>
            <a:ext cx="11277600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3C76DFBE-4C63-7477-B24C-73273195B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40"/>
          <a:stretch/>
        </p:blipFill>
        <p:spPr bwMode="auto">
          <a:xfrm>
            <a:off x="7389845" y="1203807"/>
            <a:ext cx="4276530" cy="503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CAFB2408-0F4F-A0B5-4AA1-6C8EC4460499}"/>
              </a:ext>
            </a:extLst>
          </p:cNvPr>
          <p:cNvSpPr txBox="1">
            <a:spLocks/>
          </p:cNvSpPr>
          <p:nvPr/>
        </p:nvSpPr>
        <p:spPr>
          <a:xfrm>
            <a:off x="1524000" y="3310249"/>
            <a:ext cx="9144000" cy="8228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40-50% </a:t>
            </a:r>
            <a:r>
              <a:rPr lang="de-DE" dirty="0" err="1">
                <a:solidFill>
                  <a:srgbClr val="000000"/>
                </a:solidFill>
                <a:latin typeface="Nueva Std" panose="020B0503070504090203" pitchFamily="34" charset="0"/>
              </a:rPr>
              <a:t>higher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 </a:t>
            </a:r>
          </a:p>
          <a:p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in Berlin</a:t>
            </a:r>
            <a:endParaRPr lang="de-DE" dirty="0">
              <a:latin typeface="Nueva Std" panose="020B050307050409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01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A8ACF6D-64E5-042E-5272-A13913B1D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47446"/>
            <a:ext cx="11277600" cy="59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981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93B1CA7-C53F-35BF-A262-F73F1B005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47725"/>
            <a:ext cx="11277600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15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Models</a:t>
            </a:r>
            <a:endParaRPr lang="de-DE" dirty="0">
              <a:latin typeface="Nueva Std" panose="020B0503070504090203" pitchFamily="34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297ACD3-A73C-E91D-91D9-B85E77A12FF0}"/>
              </a:ext>
            </a:extLst>
          </p:cNvPr>
          <p:cNvSpPr/>
          <p:nvPr/>
        </p:nvSpPr>
        <p:spPr>
          <a:xfrm>
            <a:off x="7451725" y="600075"/>
            <a:ext cx="2635249" cy="335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63837B52-19BD-98A9-992D-B020352B3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81" y="1112231"/>
            <a:ext cx="9536637" cy="5567024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024F2705-DFE9-0AF0-843E-F76B4209575E}"/>
              </a:ext>
            </a:extLst>
          </p:cNvPr>
          <p:cNvSpPr/>
          <p:nvPr/>
        </p:nvSpPr>
        <p:spPr>
          <a:xfrm>
            <a:off x="5253642" y="3524596"/>
            <a:ext cx="1130532" cy="4282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41977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2FE06979-0DB0-ECB9-F783-23A9546F9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3282"/>
            <a:ext cx="6623025" cy="439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Models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813311D-E123-7144-9EBC-4AACCC8D4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994" y="4591418"/>
            <a:ext cx="3887188" cy="230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12B1045-A16B-A7C8-0BF9-1F1781744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996" y="981766"/>
            <a:ext cx="1675657" cy="3542453"/>
          </a:xfrm>
          <a:prstGeom prst="rect">
            <a:avLst/>
          </a:prstGeom>
        </p:spPr>
      </p:pic>
      <p:pic>
        <p:nvPicPr>
          <p:cNvPr id="8" name="Grafik 7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FADEC8B-937E-4035-95AE-4735C0E12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04" y="981766"/>
            <a:ext cx="6892589" cy="402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84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3A90BE77-9D41-6BC7-B952-8EC2B0F87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Search App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F0D3EE-1E10-55DC-5B68-E80E31AA7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1519237"/>
            <a:ext cx="101441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50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ielen Dank&quot; Bilder – Durchsuchen 378,205 Archivfotos, Vektorgrafiken und  Videos | Adobe Stock">
            <a:extLst>
              <a:ext uri="{FF2B5EF4-FFF2-40B4-BE49-F238E27FC236}">
                <a16:creationId xmlns:a16="http://schemas.microsoft.com/office/drawing/2014/main" id="{784AED85-1915-34B2-6BB2-9D24DBBB4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138" y="861138"/>
            <a:ext cx="5135724" cy="513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447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632" y="289416"/>
            <a:ext cx="11402568" cy="822815"/>
          </a:xfrm>
        </p:spPr>
        <p:txBody>
          <a:bodyPr>
            <a:normAutofit/>
          </a:bodyPr>
          <a:lstStyle/>
          <a:p>
            <a:r>
              <a:rPr lang="en-US" sz="4900" dirty="0">
                <a:solidFill>
                  <a:srgbClr val="000000"/>
                </a:solidFill>
                <a:latin typeface="Nueva Std" panose="020B0503070504090203" pitchFamily="34" charset="0"/>
              </a:rPr>
              <a:t>Where rents are rising faster than wages</a:t>
            </a:r>
            <a:endParaRPr lang="de-DE" sz="4900" dirty="0">
              <a:solidFill>
                <a:srgbClr val="000000"/>
              </a:solidFill>
              <a:latin typeface="Nueva Std" panose="020B0503070504090203" pitchFamily="34" charset="0"/>
            </a:endParaRPr>
          </a:p>
        </p:txBody>
      </p:sp>
      <p:pic>
        <p:nvPicPr>
          <p:cNvPr id="1026" name="Picture 2" descr="Infografik: Wo Mieten stärker steigen als die Löhne | Statista">
            <a:extLst>
              <a:ext uri="{FF2B5EF4-FFF2-40B4-BE49-F238E27FC236}">
                <a16:creationId xmlns:a16="http://schemas.microsoft.com/office/drawing/2014/main" id="{2F3A92BA-D343-9679-77F4-5AA9D9864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039" y="1112231"/>
            <a:ext cx="5599922" cy="559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218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Additional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content</a:t>
            </a:r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…</a:t>
            </a:r>
            <a:endParaRPr lang="de-DE" dirty="0">
              <a:latin typeface="Nueva Std" panose="020B050307050409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235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3A90BE77-9D41-6BC7-B952-8EC2B0F87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sz="5400" dirty="0" err="1">
                <a:solidFill>
                  <a:srgbClr val="000000"/>
                </a:solidFill>
                <a:latin typeface="Nueva Std" panose="020B0503070504090203" pitchFamily="34" charset="0"/>
              </a:rPr>
              <a:t>Conclusion</a:t>
            </a:r>
            <a:endParaRPr lang="de-DE" sz="5400" dirty="0">
              <a:solidFill>
                <a:srgbClr val="000000"/>
              </a:solidFill>
              <a:latin typeface="Nueva Std" panose="020B0503070504090203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199BFE-6C08-7954-D501-37442C87CDE2}"/>
              </a:ext>
            </a:extLst>
          </p:cNvPr>
          <p:cNvSpPr txBox="1"/>
          <p:nvPr/>
        </p:nvSpPr>
        <p:spPr>
          <a:xfrm>
            <a:off x="459486" y="1030007"/>
            <a:ext cx="1068705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Many factors determine the base rent of an apartment. Many assumptions could be confirmed. 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The location of the property has the greatest influence. 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In addition, the following circumstances also have a influence on the base rent: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service Charge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</a:t>
            </a:r>
            <a:r>
              <a:rPr lang="en-US" sz="1600" b="0" dirty="0" err="1">
                <a:effectLst/>
                <a:latin typeface="Congenial Black" panose="020B0604020202020204" pitchFamily="2" charset="0"/>
              </a:rPr>
              <a:t>newlyConst</a:t>
            </a:r>
            <a:endParaRPr lang="en-US" sz="1600" b="0" dirty="0">
              <a:effectLst/>
              <a:latin typeface="Congenial Black" panose="020B0604020202020204" pitchFamily="2" charset="0"/>
            </a:endParaRP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balcony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cellar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picture count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year constructed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number of park spaces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has Kitchen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living space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lift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last refurbish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garden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type of flat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heating type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firing type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condition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interior quality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pets allowed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number of rooms</a:t>
            </a:r>
          </a:p>
          <a:p>
            <a:r>
              <a:rPr lang="en-US" sz="1600" b="0" dirty="0">
                <a:effectLst/>
                <a:latin typeface="Congenial Black" panose="020B0604020202020204" pitchFamily="2" charset="0"/>
              </a:rPr>
              <a:t>- energy efficiency class</a:t>
            </a:r>
          </a:p>
        </p:txBody>
      </p:sp>
      <p:pic>
        <p:nvPicPr>
          <p:cNvPr id="4" name="Grafik 3" descr="Ein Bild, das Kalender enthält.&#10;&#10;Automatisch generierte Beschreibung">
            <a:extLst>
              <a:ext uri="{FF2B5EF4-FFF2-40B4-BE49-F238E27FC236}">
                <a16:creationId xmlns:a16="http://schemas.microsoft.com/office/drawing/2014/main" id="{5B1CE3B7-85E2-F55A-5556-5FC490079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0418">
            <a:off x="3677884" y="1491328"/>
            <a:ext cx="7380885" cy="56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97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>
            <a:extLst>
              <a:ext uri="{FF2B5EF4-FFF2-40B4-BE49-F238E27FC236}">
                <a16:creationId xmlns:a16="http://schemas.microsoft.com/office/drawing/2014/main" id="{00E1BE51-A8F2-EFF4-18C4-DBA6CC323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434" y="755780"/>
            <a:ext cx="4380319" cy="610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BB520568-2E55-44F7-59F8-3BD89318D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2" y="623455"/>
            <a:ext cx="4475305" cy="623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E0F3547-CAB0-E620-6D9C-8844E7F22902}"/>
              </a:ext>
            </a:extLst>
          </p:cNvPr>
          <p:cNvSpPr/>
          <p:nvPr/>
        </p:nvSpPr>
        <p:spPr>
          <a:xfrm>
            <a:off x="3233651" y="410547"/>
            <a:ext cx="5735781" cy="587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CD551D4-AE23-CB41-3624-659C1590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188" y="3180487"/>
            <a:ext cx="327089" cy="340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100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1EA657B-8C7B-A743-39D1-E96D96B7D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5250"/>
            <a:ext cx="4809814" cy="285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1C83CB9F-7912-E9DA-C501-5E2E3305C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257" y="896103"/>
            <a:ext cx="7358743" cy="596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731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5B923A3-9264-5743-7770-B6523B92C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5" y="1112231"/>
            <a:ext cx="8658808" cy="567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421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A0525687-017B-D68F-B761-74532C3FA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305" y="986928"/>
            <a:ext cx="4764638" cy="587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7C86E647-5CCF-7053-36B6-18CB4963B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57" y="986928"/>
            <a:ext cx="4775305" cy="588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909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6">
            <a:extLst>
              <a:ext uri="{FF2B5EF4-FFF2-40B4-BE49-F238E27FC236}">
                <a16:creationId xmlns:a16="http://schemas.microsoft.com/office/drawing/2014/main" id="{F1087854-C6D7-C240-7E78-599D9BA7A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209" y="0"/>
            <a:ext cx="4827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74B6AC66-68FF-A247-B347-F5D5D246B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4" y="0"/>
            <a:ext cx="4875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E0F3547-CAB0-E620-6D9C-8844E7F22902}"/>
              </a:ext>
            </a:extLst>
          </p:cNvPr>
          <p:cNvSpPr/>
          <p:nvPr/>
        </p:nvSpPr>
        <p:spPr>
          <a:xfrm>
            <a:off x="5001208" y="410547"/>
            <a:ext cx="2118049" cy="587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795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21A7653-3C2D-BAD2-89DD-75BC9FE0E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6" y="994857"/>
            <a:ext cx="6011343" cy="586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E0D798F5-A111-1C99-B115-33A8DF64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738" y="994857"/>
            <a:ext cx="6033262" cy="545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866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6ED0F156-1F78-A9D3-4B58-058AD3F05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13" y="1169702"/>
            <a:ext cx="10727774" cy="568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099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6581DC53-AFB1-6693-DE3C-9BAFA2328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50" y="1038095"/>
            <a:ext cx="7534890" cy="581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15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solidFill>
                  <a:srgbClr val="000000"/>
                </a:solidFill>
                <a:latin typeface="Nueva Std" panose="020B0503070504090203" pitchFamily="34" charset="0"/>
              </a:rPr>
              <a:t>What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 I </a:t>
            </a:r>
            <a:r>
              <a:rPr lang="de-DE" dirty="0" err="1">
                <a:solidFill>
                  <a:srgbClr val="000000"/>
                </a:solidFill>
                <a:latin typeface="Nueva Std" panose="020B0503070504090203" pitchFamily="34" charset="0"/>
              </a:rPr>
              <a:t>have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Nueva Std" panose="020B0503070504090203" pitchFamily="34" charset="0"/>
              </a:rPr>
              <a:t>done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…</a:t>
            </a:r>
            <a:endParaRPr lang="de-DE" dirty="0">
              <a:latin typeface="Nueva Std" panose="020B0503070504090203" pitchFamily="34" charset="0"/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37D7DF40-20B4-E728-CD27-4158EEFFD313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801827"/>
          <a:ext cx="2948473" cy="39001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48473">
                  <a:extLst>
                    <a:ext uri="{9D8B030D-6E8A-4147-A177-3AD203B41FA5}">
                      <a16:colId xmlns:a16="http://schemas.microsoft.com/office/drawing/2014/main" val="189943914"/>
                    </a:ext>
                  </a:extLst>
                </a:gridCol>
              </a:tblGrid>
              <a:tr h="354563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01 Overview.ipynb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1990368"/>
                  </a:ext>
                </a:extLst>
              </a:tr>
              <a:tr h="354563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02 Data </a:t>
                      </a:r>
                      <a:r>
                        <a:rPr lang="de-DE" sz="2000" b="1" kern="1200" dirty="0" err="1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cleaning.ipynb</a:t>
                      </a:r>
                      <a:endParaRPr lang="de-DE" sz="2000" b="1" kern="1200" dirty="0">
                        <a:solidFill>
                          <a:srgbClr val="000000"/>
                        </a:solidFill>
                        <a:latin typeface="Nueva Std" panose="020B0503070504090203" pitchFamily="34" charset="0"/>
                        <a:ea typeface="+mj-ea"/>
                        <a:cs typeface="+mj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8408598"/>
                  </a:ext>
                </a:extLst>
              </a:tr>
              <a:tr h="354563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03 Data Analysis.ipynb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1687633"/>
                  </a:ext>
                </a:extLst>
              </a:tr>
              <a:tr h="354563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04 Berlin.ipynb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5553541"/>
                  </a:ext>
                </a:extLst>
              </a:tr>
              <a:tr h="354563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05 Search </a:t>
                      </a:r>
                      <a:r>
                        <a:rPr lang="de-DE" sz="2000" b="1" kern="1200" dirty="0" err="1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App.ipynb</a:t>
                      </a:r>
                      <a:endParaRPr lang="de-DE" sz="2000" b="1" kern="1200" dirty="0">
                        <a:solidFill>
                          <a:srgbClr val="000000"/>
                        </a:solidFill>
                        <a:latin typeface="Nueva Std" panose="020B0503070504090203" pitchFamily="34" charset="0"/>
                        <a:ea typeface="+mj-ea"/>
                        <a:cs typeface="+mj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1139741"/>
                  </a:ext>
                </a:extLst>
              </a:tr>
              <a:tr h="354563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06 </a:t>
                      </a:r>
                      <a:r>
                        <a:rPr lang="de-DE" sz="2000" b="1" kern="1200" dirty="0" err="1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Scaping.ipynb</a:t>
                      </a:r>
                      <a:endParaRPr lang="de-DE" sz="2000" b="1" kern="1200" dirty="0">
                        <a:solidFill>
                          <a:srgbClr val="000000"/>
                        </a:solidFill>
                        <a:latin typeface="Nueva Std" panose="020B0503070504090203" pitchFamily="34" charset="0"/>
                        <a:ea typeface="+mj-ea"/>
                        <a:cs typeface="+mj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678969"/>
                  </a:ext>
                </a:extLst>
              </a:tr>
              <a:tr h="354563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07 Models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4938776"/>
                  </a:ext>
                </a:extLst>
              </a:tr>
              <a:tr h="354563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08 </a:t>
                      </a:r>
                      <a:r>
                        <a:rPr lang="de-DE" sz="2000" b="1" kern="1200" dirty="0" err="1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Models_cat.ipynb</a:t>
                      </a:r>
                      <a:endParaRPr lang="de-DE" sz="2000" b="1" kern="1200" dirty="0">
                        <a:solidFill>
                          <a:srgbClr val="000000"/>
                        </a:solidFill>
                        <a:latin typeface="Nueva Std" panose="020B0503070504090203" pitchFamily="34" charset="0"/>
                        <a:ea typeface="+mj-ea"/>
                        <a:cs typeface="+mj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1398874"/>
                  </a:ext>
                </a:extLst>
              </a:tr>
              <a:tr h="354563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09 </a:t>
                      </a:r>
                      <a:r>
                        <a:rPr lang="de-DE" sz="2000" b="1" kern="1200" dirty="0" err="1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Clusters.ipynb</a:t>
                      </a:r>
                      <a:endParaRPr lang="de-DE" sz="2000" b="1" kern="1200" dirty="0">
                        <a:solidFill>
                          <a:srgbClr val="000000"/>
                        </a:solidFill>
                        <a:latin typeface="Nueva Std" panose="020B0503070504090203" pitchFamily="34" charset="0"/>
                        <a:ea typeface="+mj-ea"/>
                        <a:cs typeface="+mj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8503307"/>
                  </a:ext>
                </a:extLst>
              </a:tr>
              <a:tr h="354563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10 more Models .ipynb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4930047"/>
                  </a:ext>
                </a:extLst>
              </a:tr>
              <a:tr h="354563">
                <a:tc>
                  <a:txBody>
                    <a:bodyPr/>
                    <a:lstStyle/>
                    <a:p>
                      <a:pPr algn="l" fontAlgn="ctr"/>
                      <a:r>
                        <a:rPr lang="de-DE" sz="2000" b="1" kern="1200" dirty="0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11 Text </a:t>
                      </a:r>
                      <a:r>
                        <a:rPr lang="de-DE" sz="2000" b="1" kern="1200" dirty="0" err="1">
                          <a:solidFill>
                            <a:srgbClr val="000000"/>
                          </a:solidFill>
                          <a:latin typeface="Nueva Std" panose="020B0503070504090203" pitchFamily="34" charset="0"/>
                          <a:ea typeface="+mj-ea"/>
                          <a:cs typeface="+mj-cs"/>
                        </a:rPr>
                        <a:t>Analysis.ipynb</a:t>
                      </a:r>
                      <a:endParaRPr lang="de-DE" sz="2000" b="1" kern="1200" dirty="0">
                        <a:solidFill>
                          <a:srgbClr val="000000"/>
                        </a:solidFill>
                        <a:latin typeface="Nueva Std" panose="020B0503070504090203" pitchFamily="34" charset="0"/>
                        <a:ea typeface="+mj-ea"/>
                        <a:cs typeface="+mj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7456746"/>
                  </a:ext>
                </a:extLst>
              </a:tr>
            </a:tbl>
          </a:graphicData>
        </a:graphic>
      </p:graphicFrame>
      <p:pic>
        <p:nvPicPr>
          <p:cNvPr id="4098" name="Picture 2" descr="Warum auch ein Bürojob verdammt anstrengend ist | Perspective Daily">
            <a:extLst>
              <a:ext uri="{FF2B5EF4-FFF2-40B4-BE49-F238E27FC236}">
                <a16:creationId xmlns:a16="http://schemas.microsoft.com/office/drawing/2014/main" id="{601C7933-5815-13C5-E417-3DBB8323A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568" y="1801827"/>
            <a:ext cx="6279556" cy="390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629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A5FD558-8281-AB53-C5FA-059B0BAFE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" y="895350"/>
            <a:ext cx="11496675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799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013D6D9-3668-75C0-0118-02C49F2C9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974" y="951181"/>
            <a:ext cx="8558051" cy="590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819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1554846F-2ECE-56CC-5C5E-B4CD9AA69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04" y="1068498"/>
            <a:ext cx="3465350" cy="305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extLst>
              <a:ext uri="{FF2B5EF4-FFF2-40B4-BE49-F238E27FC236}">
                <a16:creationId xmlns:a16="http://schemas.microsoft.com/office/drawing/2014/main" id="{BDD26026-2F75-D322-E320-4F2D63F5E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90" y="4126010"/>
            <a:ext cx="3141090" cy="277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>
            <a:extLst>
              <a:ext uri="{FF2B5EF4-FFF2-40B4-BE49-F238E27FC236}">
                <a16:creationId xmlns:a16="http://schemas.microsoft.com/office/drawing/2014/main" id="{0FF4F4C5-1132-6A37-B301-EE7415043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258" y="1068498"/>
            <a:ext cx="3605483" cy="30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D18454C4-5ADB-A636-2B57-9B3548D82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41" y="942295"/>
            <a:ext cx="3605455" cy="31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132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C80C0B9-2052-2D9F-6204-635EF5B8E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23" y="979060"/>
            <a:ext cx="7464781" cy="587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333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4AC8A5E-8CBB-30BD-A5B2-AF95DB9D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07" y="1015191"/>
            <a:ext cx="9409387" cy="584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884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4BC6C5A-1A27-88E8-46D6-65F416E31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019175"/>
            <a:ext cx="11353800" cy="58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025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A5FD558-8281-AB53-C5FA-059B0BAFE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" y="895350"/>
            <a:ext cx="11496675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98BBBD61-F8EE-7C85-E491-FB387D9F9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" y="895350"/>
            <a:ext cx="114109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626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1EA657B-8C7B-A743-39D1-E96D96B7D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8" y="1530221"/>
            <a:ext cx="8981115" cy="53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005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1EA657B-8C7B-A743-39D1-E96D96B7D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8" y="1530221"/>
            <a:ext cx="8981115" cy="53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2B23B5C-B746-8660-C8D2-13A4FA128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462" y="1272684"/>
            <a:ext cx="25050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40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Source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041EFC3-0CDC-109B-F056-16A27AE9C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7" y="1265044"/>
            <a:ext cx="11930255" cy="483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55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Dataset</a:t>
            </a:r>
            <a:endParaRPr lang="de-DE" dirty="0">
              <a:latin typeface="Nueva Std" panose="020B0503070504090203" pitchFamily="34" charset="0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76E858AD-57D9-98A8-E1E4-C569447A1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990517"/>
              </p:ext>
            </p:extLst>
          </p:nvPr>
        </p:nvGraphicFramePr>
        <p:xfrm>
          <a:off x="1" y="0"/>
          <a:ext cx="2643446" cy="68579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3446">
                  <a:extLst>
                    <a:ext uri="{9D8B030D-6E8A-4147-A177-3AD203B41FA5}">
                      <a16:colId xmlns:a16="http://schemas.microsoft.com/office/drawing/2014/main" val="2775788977"/>
                    </a:ext>
                  </a:extLst>
                </a:gridCol>
              </a:tblGrid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regio1 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904692742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serviceCharge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24082433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heatingType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17672338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telekomTvOffer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402327142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telekomHybridUploadSpeed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86325841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newlyConst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4000252003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balcony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013371511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picturecount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87149985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pricetrend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70488604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telekomUploadSpeed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843296037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totalRent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86672788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yearConstructed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4105339541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scoutId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79996736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noParkSpaces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080618274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dirty="0" err="1">
                          <a:effectLst/>
                        </a:rPr>
                        <a:t>firingTypes</a:t>
                      </a:r>
                      <a:r>
                        <a:rPr lang="de-DE" sz="1600" b="1" u="none" strike="noStrike" dirty="0">
                          <a:effectLst/>
                        </a:rPr>
                        <a:t>               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974999127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hasKitchen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4110484697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geo_bln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641367357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cellar 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37820768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yearConstructedRange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30933055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baseRent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75985170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houseNumber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615260975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livingSpace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585022944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geo_krs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145965861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condition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002919358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interiorQual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395298051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dirty="0" err="1">
                          <a:effectLst/>
                        </a:rPr>
                        <a:t>petsAllowed</a:t>
                      </a:r>
                      <a:r>
                        <a:rPr lang="de-DE" sz="1600" b="1" u="none" strike="noStrike" dirty="0">
                          <a:effectLst/>
                        </a:rPr>
                        <a:t>              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366607150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AAEA0D6-37F1-E6B2-1BFB-0339C7563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737721"/>
              </p:ext>
            </p:extLst>
          </p:nvPr>
        </p:nvGraphicFramePr>
        <p:xfrm>
          <a:off x="9548554" y="1"/>
          <a:ext cx="2643445" cy="68579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3445">
                  <a:extLst>
                    <a:ext uri="{9D8B030D-6E8A-4147-A177-3AD203B41FA5}">
                      <a16:colId xmlns:a16="http://schemas.microsoft.com/office/drawing/2014/main" val="63101712"/>
                    </a:ext>
                  </a:extLst>
                </a:gridCol>
              </a:tblGrid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street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939307497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streetPlain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4123097683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lift  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697085679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baseRentRange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990916283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typeOfFlat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418526516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geo_plz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000010716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noRooms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82368251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thermalChar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552391040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floor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709695041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numberOfFloors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14945384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noRoomsRange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921153466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garden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576296518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livingSpaceRange</a:t>
                      </a:r>
                      <a:r>
                        <a:rPr lang="de-DE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35908649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regio2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217431188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regio3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4220132542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352456553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facilities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71899556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heatingCosts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670949011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energyEfficiencyClass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895777752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lastRefurbish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788387103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electricityBasePrice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778522354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electricityKwhPrice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902658324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  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904770545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Euro/m2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898130678"/>
                  </a:ext>
                </a:extLst>
              </a:tr>
              <a:tr h="29641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price_class</a:t>
                      </a:r>
                      <a:endParaRPr lang="de-DE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115086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2794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Dataset</a:t>
            </a:r>
            <a:endParaRPr lang="de-DE" dirty="0">
              <a:latin typeface="Nueva Std" panose="020B0503070504090203" pitchFamily="34" charset="0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76E858AD-57D9-98A8-E1E4-C569447A1277}"/>
              </a:ext>
            </a:extLst>
          </p:cNvPr>
          <p:cNvGraphicFramePr>
            <a:graphicFrameLocks noGrp="1"/>
          </p:cNvGraphicFramePr>
          <p:nvPr/>
        </p:nvGraphicFramePr>
        <p:xfrm>
          <a:off x="1" y="0"/>
          <a:ext cx="2643446" cy="68579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3446">
                  <a:extLst>
                    <a:ext uri="{9D8B030D-6E8A-4147-A177-3AD203B41FA5}">
                      <a16:colId xmlns:a16="http://schemas.microsoft.com/office/drawing/2014/main" val="2775788977"/>
                    </a:ext>
                  </a:extLst>
                </a:gridCol>
              </a:tblGrid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regio1 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904692742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serviceCharge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24082433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heatingType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17672338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telekomTvOffer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402327142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telekomHybridUploadSpeed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86325841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newlyConst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4000252003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balcony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013371511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picturecount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87149985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pricetrend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70488604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telekomUploadSpeed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843296037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totalRent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86672788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yearConstructed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4105339541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scoutId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79996736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noParkSpaces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080618274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dirty="0" err="1">
                          <a:effectLst/>
                        </a:rPr>
                        <a:t>firingTypes</a:t>
                      </a:r>
                      <a:r>
                        <a:rPr lang="de-DE" sz="1600" b="1" u="none" strike="noStrike" dirty="0">
                          <a:effectLst/>
                        </a:rPr>
                        <a:t>               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974999127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hasKitchen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4110484697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geo_bln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641367357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cellar 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37820768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yearConstructedRange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30933055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baseRent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75985170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houseNumber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615260975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livingSpace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585022944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geo_krs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145965861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condition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002919358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interiorQual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395298051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dirty="0" err="1">
                          <a:effectLst/>
                        </a:rPr>
                        <a:t>petsAllowed</a:t>
                      </a:r>
                      <a:r>
                        <a:rPr lang="de-DE" sz="1600" b="1" u="none" strike="noStrike" dirty="0">
                          <a:effectLst/>
                        </a:rPr>
                        <a:t>              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366607150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AAEA0D6-37F1-E6B2-1BFB-0339C756307F}"/>
              </a:ext>
            </a:extLst>
          </p:cNvPr>
          <p:cNvGraphicFramePr>
            <a:graphicFrameLocks noGrp="1"/>
          </p:cNvGraphicFramePr>
          <p:nvPr/>
        </p:nvGraphicFramePr>
        <p:xfrm>
          <a:off x="9548554" y="1"/>
          <a:ext cx="2643445" cy="68579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3445">
                  <a:extLst>
                    <a:ext uri="{9D8B030D-6E8A-4147-A177-3AD203B41FA5}">
                      <a16:colId xmlns:a16="http://schemas.microsoft.com/office/drawing/2014/main" val="63101712"/>
                    </a:ext>
                  </a:extLst>
                </a:gridCol>
              </a:tblGrid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street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939307497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streetPlain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4123097683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lift  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697085679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baseRentRange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990916283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typeOfFlat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418526516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geo_plz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000010716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noRooms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82368251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thermalChar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552391040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floor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709695041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numberOfFloors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14945384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noRoomsRange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921153466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garden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576296518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livingSpaceRange</a:t>
                      </a:r>
                      <a:r>
                        <a:rPr lang="de-DE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35908649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regio2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217431188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regio3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4220132542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352456553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facilities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71899556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heatingCosts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670949011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energyEfficiencyClass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895777752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lastRefurbish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788387103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electricityBasePrice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778522354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electricityKwhPrice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902658324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  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904770545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Euro/m2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898130678"/>
                  </a:ext>
                </a:extLst>
              </a:tr>
              <a:tr h="29641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price_class</a:t>
                      </a:r>
                      <a:endParaRPr lang="de-DE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115086256"/>
                  </a:ext>
                </a:extLst>
              </a:tr>
            </a:tbl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2AED93B4-B944-964D-3B74-8EC2FA814972}"/>
              </a:ext>
            </a:extLst>
          </p:cNvPr>
          <p:cNvSpPr txBox="1">
            <a:spLocks/>
          </p:cNvSpPr>
          <p:nvPr/>
        </p:nvSpPr>
        <p:spPr>
          <a:xfrm>
            <a:off x="2734887" y="1239837"/>
            <a:ext cx="6749936" cy="446269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49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columns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r>
              <a:rPr lang="de-DE" sz="2100" dirty="0">
                <a:solidFill>
                  <a:srgbClr val="000000"/>
                </a:solidFill>
                <a:latin typeface="Nueva Std" panose="020B0503070504090203" pitchFamily="34" charset="0"/>
              </a:rPr>
              <a:t>19x OBJECT</a:t>
            </a:r>
          </a:p>
          <a:p>
            <a:pPr marL="1314450" lvl="1" indent="-857250">
              <a:buFontTx/>
              <a:buChar char="-"/>
            </a:pPr>
            <a:r>
              <a:rPr lang="de-DE" sz="2100" dirty="0">
                <a:solidFill>
                  <a:srgbClr val="000000"/>
                </a:solidFill>
                <a:latin typeface="Nueva Std" panose="020B0503070504090203" pitchFamily="34" charset="0"/>
              </a:rPr>
              <a:t>18x  FLOAT64</a:t>
            </a:r>
          </a:p>
          <a:p>
            <a:pPr marL="1314450" lvl="1" indent="-857250">
              <a:buFontTx/>
              <a:buChar char="-"/>
            </a:pPr>
            <a:r>
              <a:rPr lang="de-DE" sz="2100" dirty="0">
                <a:solidFill>
                  <a:srgbClr val="000000"/>
                </a:solidFill>
                <a:latin typeface="Nueva Std" panose="020B0503070504090203" pitchFamily="34" charset="0"/>
              </a:rPr>
              <a:t>6x  INT64</a:t>
            </a:r>
          </a:p>
          <a:p>
            <a:pPr marL="1314450" lvl="1" indent="-857250">
              <a:buFontTx/>
              <a:buChar char="-"/>
            </a:pPr>
            <a:r>
              <a:rPr lang="de-DE" sz="2100" dirty="0">
                <a:solidFill>
                  <a:srgbClr val="000000"/>
                </a:solidFill>
                <a:latin typeface="Nueva Std" panose="020B0503070504090203" pitchFamily="34" charset="0"/>
              </a:rPr>
              <a:t>6x BOOLEAN</a:t>
            </a:r>
            <a:endParaRPr lang="de-DE" sz="62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endParaRPr lang="de-DE" sz="1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268.850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rows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endParaRPr lang="de-DE" sz="1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267.810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rows</a:t>
            </a: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 after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cleaning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2.539.905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NaN-values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2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columns</a:t>
            </a: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added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endParaRPr lang="de-DE" sz="41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endParaRPr lang="de-DE" sz="1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endParaRPr lang="de-DE" dirty="0">
              <a:solidFill>
                <a:srgbClr val="000000"/>
              </a:solidFill>
              <a:latin typeface="Nueva Std" panose="020B050307050409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951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Dataset</a:t>
            </a:r>
            <a:endParaRPr lang="de-DE" dirty="0">
              <a:latin typeface="Nueva Std" panose="020B0503070504090203" pitchFamily="34" charset="0"/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76E858AD-57D9-98A8-E1E4-C569447A1277}"/>
              </a:ext>
            </a:extLst>
          </p:cNvPr>
          <p:cNvGraphicFramePr>
            <a:graphicFrameLocks noGrp="1"/>
          </p:cNvGraphicFramePr>
          <p:nvPr/>
        </p:nvGraphicFramePr>
        <p:xfrm>
          <a:off x="1" y="0"/>
          <a:ext cx="2643446" cy="68579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3446">
                  <a:extLst>
                    <a:ext uri="{9D8B030D-6E8A-4147-A177-3AD203B41FA5}">
                      <a16:colId xmlns:a16="http://schemas.microsoft.com/office/drawing/2014/main" val="2775788977"/>
                    </a:ext>
                  </a:extLst>
                </a:gridCol>
              </a:tblGrid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regio1 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904692742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serviceCharge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24082433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heatingType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17672338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telekomTvOffer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402327142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telekomHybridUploadSpeed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86325841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newlyConst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4000252003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balcony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013371511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picturecount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87149985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pricetrend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70488604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telekomUploadSpeed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843296037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totalRent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866727886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yearConstructed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4105339541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scoutId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179996736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noParkSpaces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080618274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dirty="0" err="1">
                          <a:effectLst/>
                        </a:rPr>
                        <a:t>firingTypes</a:t>
                      </a:r>
                      <a:r>
                        <a:rPr lang="de-DE" sz="1600" b="1" u="none" strike="noStrike" dirty="0">
                          <a:effectLst/>
                        </a:rPr>
                        <a:t>               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974999127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hasKitchen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4110484697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geo_bln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641367357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cellar 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37820768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yearConstructedRange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30933055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baseRent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759851703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houseNumber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615260975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livingSpace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585022944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geo_krs           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145965861"/>
                  </a:ext>
                </a:extLst>
              </a:tr>
              <a:tr h="27276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condition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3002919358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</a:rPr>
                        <a:t>interiorQual               </a:t>
                      </a:r>
                      <a:endParaRPr lang="de-DE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395298051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dirty="0" err="1">
                          <a:effectLst/>
                        </a:rPr>
                        <a:t>petsAllowed</a:t>
                      </a:r>
                      <a:r>
                        <a:rPr lang="de-DE" sz="1600" b="1" u="none" strike="noStrike" dirty="0">
                          <a:effectLst/>
                        </a:rPr>
                        <a:t>              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8241" marR="8241" marT="8241" marB="0" anchor="ctr"/>
                </a:tc>
                <a:extLst>
                  <a:ext uri="{0D108BD9-81ED-4DB2-BD59-A6C34878D82A}">
                    <a16:rowId xmlns:a16="http://schemas.microsoft.com/office/drawing/2014/main" val="2366607150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9AAEA0D6-37F1-E6B2-1BFB-0339C756307F}"/>
              </a:ext>
            </a:extLst>
          </p:cNvPr>
          <p:cNvGraphicFramePr>
            <a:graphicFrameLocks noGrp="1"/>
          </p:cNvGraphicFramePr>
          <p:nvPr/>
        </p:nvGraphicFramePr>
        <p:xfrm>
          <a:off x="9548554" y="1"/>
          <a:ext cx="2643445" cy="68579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3445">
                  <a:extLst>
                    <a:ext uri="{9D8B030D-6E8A-4147-A177-3AD203B41FA5}">
                      <a16:colId xmlns:a16="http://schemas.microsoft.com/office/drawing/2014/main" val="63101712"/>
                    </a:ext>
                  </a:extLst>
                </a:gridCol>
              </a:tblGrid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street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939307497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streetPlain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4123097683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lift  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697085679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baseRentRange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990916283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typeOfFlat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418526516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geo_plz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000010716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noRooms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82368251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thermalChar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552391040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floor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709695041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numberOfFloors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14945384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noRoomsRange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921153466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garden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576296518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livingSpaceRange</a:t>
                      </a:r>
                      <a:r>
                        <a:rPr lang="de-DE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35908649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regio2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217431188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regio3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4220132542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352456553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facilities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718995569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heatingCosts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670949011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energyEfficiencyClass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895777752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lastRefurbish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3788387103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electricityBasePrice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778522354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electricityKwhPrice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902658324"/>
                  </a:ext>
                </a:extLst>
              </a:tr>
              <a:tr h="269469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                             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2904770545"/>
                  </a:ext>
                </a:extLst>
              </a:tr>
              <a:tr h="28294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Euro/m2</a:t>
                      </a: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898130678"/>
                  </a:ext>
                </a:extLst>
              </a:tr>
              <a:tr h="29641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price_class</a:t>
                      </a:r>
                      <a:endParaRPr lang="de-DE" sz="16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549" marR="8549" marT="8549" marB="0" anchor="ctr"/>
                </a:tc>
                <a:extLst>
                  <a:ext uri="{0D108BD9-81ED-4DB2-BD59-A6C34878D82A}">
                    <a16:rowId xmlns:a16="http://schemas.microsoft.com/office/drawing/2014/main" val="1115086256"/>
                  </a:ext>
                </a:extLst>
              </a:tr>
            </a:tbl>
          </a:graphicData>
        </a:graphic>
      </p:graphicFrame>
      <p:sp>
        <p:nvSpPr>
          <p:cNvPr id="6" name="Titel 1">
            <a:extLst>
              <a:ext uri="{FF2B5EF4-FFF2-40B4-BE49-F238E27FC236}">
                <a16:creationId xmlns:a16="http://schemas.microsoft.com/office/drawing/2014/main" id="{2AED93B4-B944-964D-3B74-8EC2FA814972}"/>
              </a:ext>
            </a:extLst>
          </p:cNvPr>
          <p:cNvSpPr txBox="1">
            <a:spLocks/>
          </p:cNvSpPr>
          <p:nvPr/>
        </p:nvSpPr>
        <p:spPr>
          <a:xfrm>
            <a:off x="2734887" y="1239837"/>
            <a:ext cx="6749936" cy="446269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49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columns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r>
              <a:rPr lang="de-DE" sz="2100" dirty="0">
                <a:solidFill>
                  <a:srgbClr val="000000"/>
                </a:solidFill>
                <a:latin typeface="Nueva Std" panose="020B0503070504090203" pitchFamily="34" charset="0"/>
              </a:rPr>
              <a:t>19x OBJECT</a:t>
            </a:r>
          </a:p>
          <a:p>
            <a:pPr marL="1314450" lvl="1" indent="-857250">
              <a:buFontTx/>
              <a:buChar char="-"/>
            </a:pPr>
            <a:r>
              <a:rPr lang="de-DE" sz="2100" dirty="0">
                <a:solidFill>
                  <a:srgbClr val="000000"/>
                </a:solidFill>
                <a:latin typeface="Nueva Std" panose="020B0503070504090203" pitchFamily="34" charset="0"/>
              </a:rPr>
              <a:t>18x  FLOAT64</a:t>
            </a:r>
          </a:p>
          <a:p>
            <a:pPr marL="1314450" lvl="1" indent="-857250">
              <a:buFontTx/>
              <a:buChar char="-"/>
            </a:pPr>
            <a:r>
              <a:rPr lang="de-DE" sz="2100" dirty="0">
                <a:solidFill>
                  <a:srgbClr val="000000"/>
                </a:solidFill>
                <a:latin typeface="Nueva Std" panose="020B0503070504090203" pitchFamily="34" charset="0"/>
              </a:rPr>
              <a:t>6x  INT64</a:t>
            </a:r>
          </a:p>
          <a:p>
            <a:pPr marL="1314450" lvl="1" indent="-857250">
              <a:buFontTx/>
              <a:buChar char="-"/>
            </a:pPr>
            <a:r>
              <a:rPr lang="de-DE" sz="2100" dirty="0">
                <a:solidFill>
                  <a:srgbClr val="000000"/>
                </a:solidFill>
                <a:latin typeface="Nueva Std" panose="020B0503070504090203" pitchFamily="34" charset="0"/>
              </a:rPr>
              <a:t>6x BOOLEAN</a:t>
            </a:r>
            <a:endParaRPr lang="de-DE" sz="62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endParaRPr lang="de-DE" sz="1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268.850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rows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endParaRPr lang="de-DE" sz="1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267.810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rows</a:t>
            </a: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 after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cleaning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2.539.905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NaN-values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2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columns</a:t>
            </a:r>
            <a:r>
              <a:rPr lang="de-DE" sz="3700" dirty="0">
                <a:solidFill>
                  <a:srgbClr val="000000"/>
                </a:solidFill>
                <a:latin typeface="Nueva Std" panose="020B0503070504090203" pitchFamily="34" charset="0"/>
              </a:rPr>
              <a:t> </a:t>
            </a:r>
            <a:r>
              <a:rPr lang="de-DE" sz="3700" dirty="0" err="1">
                <a:solidFill>
                  <a:srgbClr val="000000"/>
                </a:solidFill>
                <a:latin typeface="Nueva Std" panose="020B0503070504090203" pitchFamily="34" charset="0"/>
              </a:rPr>
              <a:t>added</a:t>
            </a:r>
            <a:endParaRPr lang="de-DE" sz="37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857250" indent="-857250" algn="l">
              <a:buFontTx/>
              <a:buChar char="-"/>
            </a:pPr>
            <a:endParaRPr lang="de-DE" sz="41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endParaRPr lang="de-DE" sz="100" dirty="0">
              <a:solidFill>
                <a:srgbClr val="000000"/>
              </a:solidFill>
              <a:latin typeface="Nueva Std" panose="020B0503070504090203" pitchFamily="34" charset="0"/>
            </a:endParaRPr>
          </a:p>
          <a:p>
            <a:pPr marL="1314450" lvl="1" indent="-857250">
              <a:buFontTx/>
              <a:buChar char="-"/>
            </a:pPr>
            <a:endParaRPr lang="de-DE" dirty="0">
              <a:solidFill>
                <a:srgbClr val="000000"/>
              </a:solidFill>
              <a:latin typeface="Nueva Std" panose="020B0503070504090203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64B0A80-6B73-E159-7B5F-78FE1E9A6DD2}"/>
              </a:ext>
            </a:extLst>
          </p:cNvPr>
          <p:cNvSpPr/>
          <p:nvPr/>
        </p:nvSpPr>
        <p:spPr>
          <a:xfrm>
            <a:off x="602673" y="4930956"/>
            <a:ext cx="1438102" cy="407323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6CD252B-0A0F-EF0F-2D91-DFCB6AB8B96A}"/>
              </a:ext>
            </a:extLst>
          </p:cNvPr>
          <p:cNvSpPr/>
          <p:nvPr/>
        </p:nvSpPr>
        <p:spPr>
          <a:xfrm>
            <a:off x="602673" y="5498868"/>
            <a:ext cx="1438102" cy="407323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46E3EC7-EB1A-25AC-2BB3-A3FBBB7876D7}"/>
              </a:ext>
            </a:extLst>
          </p:cNvPr>
          <p:cNvSpPr/>
          <p:nvPr/>
        </p:nvSpPr>
        <p:spPr>
          <a:xfrm>
            <a:off x="9691254" y="6301047"/>
            <a:ext cx="2345236" cy="55694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7004D2E-326E-4F6A-294D-6DED4BD337E5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2040775" y="5128953"/>
            <a:ext cx="7650479" cy="145056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CE477BE-2C27-CC21-58E9-DBAC1A335785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2040775" y="5702530"/>
            <a:ext cx="7650479" cy="87699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359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EB849A-C12E-97FB-C152-79C8C45CA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459" y="947626"/>
            <a:ext cx="7343192" cy="591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084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D61CC-EA07-970C-8877-F07503DA0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9416"/>
            <a:ext cx="9144000" cy="822815"/>
          </a:xfrm>
        </p:spPr>
        <p:txBody>
          <a:bodyPr>
            <a:normAutofit fontScale="90000"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Nueva Std" panose="020B0503070504090203" pitchFamily="34" charset="0"/>
              </a:rPr>
              <a:t>Data  </a:t>
            </a:r>
            <a:r>
              <a:rPr lang="de-DE" dirty="0">
                <a:solidFill>
                  <a:srgbClr val="000000"/>
                </a:solidFill>
                <a:latin typeface="Nueva Std" panose="020B0503070504090203" pitchFamily="34" charset="0"/>
              </a:rPr>
              <a:t>immoscout24.de</a:t>
            </a:r>
            <a:endParaRPr lang="de-DE" dirty="0">
              <a:latin typeface="Nueva Std" panose="020B050307050409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B94135-E4D6-2A4E-63A9-9806D7330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884" y="870124"/>
            <a:ext cx="8346231" cy="605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DCFE8A-E029-6389-F5EB-497F7BD4C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902" y="1290141"/>
            <a:ext cx="327089" cy="340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 descr="Ein Bild, das Fisch, Weichflosser enthält.&#10;&#10;Automatisch generierte Beschreibung">
            <a:extLst>
              <a:ext uri="{FF2B5EF4-FFF2-40B4-BE49-F238E27FC236}">
                <a16:creationId xmlns:a16="http://schemas.microsoft.com/office/drawing/2014/main" id="{28EE42B7-DC3A-8AC5-EFCD-4C9613B809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69586" y="2857390"/>
            <a:ext cx="971161" cy="3852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F40AC24-FFF9-E33F-76E9-0BB78B2E39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350" y="2833959"/>
            <a:ext cx="375804" cy="31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65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806</Words>
  <Application>Microsoft Office PowerPoint</Application>
  <PresentationFormat>Breitbild</PresentationFormat>
  <Paragraphs>287</Paragraphs>
  <Slides>38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Congenial Black</vt:lpstr>
      <vt:lpstr>Courier New</vt:lpstr>
      <vt:lpstr>Helvetica Neue</vt:lpstr>
      <vt:lpstr>Nueva Std</vt:lpstr>
      <vt:lpstr>Roboto</vt:lpstr>
      <vt:lpstr>Office</vt:lpstr>
      <vt:lpstr>Apartment rental offers in Germany</vt:lpstr>
      <vt:lpstr>Where rents are rising faster than wages</vt:lpstr>
      <vt:lpstr>What I have done…</vt:lpstr>
      <vt:lpstr>Data Source</vt:lpstr>
      <vt:lpstr>Dataset</vt:lpstr>
      <vt:lpstr>Dataset</vt:lpstr>
      <vt:lpstr>Dataset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Models</vt:lpstr>
      <vt:lpstr>Models</vt:lpstr>
      <vt:lpstr>Search App</vt:lpstr>
      <vt:lpstr>PowerPoint-Präsentation</vt:lpstr>
      <vt:lpstr>Additional content…</vt:lpstr>
      <vt:lpstr>Conclusion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  <vt:lpstr>Data  immoscout24.de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Source</dc:title>
  <dc:creator>Benjamin Borrmann</dc:creator>
  <cp:lastModifiedBy>Benjamin Borrmann</cp:lastModifiedBy>
  <cp:revision>6</cp:revision>
  <dcterms:created xsi:type="dcterms:W3CDTF">2023-04-19T18:55:37Z</dcterms:created>
  <dcterms:modified xsi:type="dcterms:W3CDTF">2023-04-21T12:45:51Z</dcterms:modified>
</cp:coreProperties>
</file>